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312" r:id="rId2"/>
    <p:sldId id="257" r:id="rId3"/>
    <p:sldId id="310" r:id="rId4"/>
    <p:sldId id="258" r:id="rId5"/>
    <p:sldId id="293" r:id="rId6"/>
    <p:sldId id="309" r:id="rId7"/>
    <p:sldId id="259" r:id="rId8"/>
    <p:sldId id="298" r:id="rId9"/>
    <p:sldId id="262" r:id="rId10"/>
    <p:sldId id="263" r:id="rId11"/>
    <p:sldId id="301" r:id="rId12"/>
    <p:sldId id="265" r:id="rId13"/>
    <p:sldId id="299" r:id="rId14"/>
    <p:sldId id="266" r:id="rId15"/>
    <p:sldId id="267" r:id="rId16"/>
    <p:sldId id="268" r:id="rId17"/>
    <p:sldId id="296" r:id="rId18"/>
    <p:sldId id="269" r:id="rId19"/>
    <p:sldId id="300" r:id="rId20"/>
    <p:sldId id="270" r:id="rId21"/>
    <p:sldId id="31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AED7D-E789-3F4B-850C-8F873BD166C8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A0489-A2CC-4342-9A99-2B3F4F309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2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 </a:t>
            </a:r>
            <a:r>
              <a:rPr lang="en-US" sz="1200" dirty="0" smtClean="0"/>
              <a:t>[Italy withdrew from the Triple Alliance because the alliance had changed its posture from defensive to offensive. Italy had joined only with defense in mind.]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A0489-A2CC-4342-9A99-2B3F4F309C7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16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BBA961-06FC-2D47-ACB1-0273DF151ACA}" type="slidenum">
              <a:rPr lang="en-US" sz="1200"/>
              <a:pPr eaLnBrk="1" hangingPunct="1"/>
              <a:t>9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DCA551A-0212-4C42-954B-1769AA2B9860}" type="slidenum">
              <a:rPr lang="en-US" sz="1200"/>
              <a:pPr eaLnBrk="1" hangingPunct="1"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</a:rPr>
              <a:t>Zimmerman Telegram decoded</a:t>
            </a:r>
          </a:p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913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17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3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4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2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6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7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14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41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003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6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ctrTitle"/>
          </p:nvPr>
        </p:nvSpPr>
        <p:spPr bwMode="auto">
          <a:xfrm>
            <a:off x="609600" y="533400"/>
            <a:ext cx="80010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z="4000" dirty="0">
                <a:latin typeface="Arial" charset="0"/>
              </a:rPr>
              <a:t>Advise the President of the USA</a:t>
            </a:r>
          </a:p>
        </p:txBody>
      </p:sp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 bwMode="auto">
          <a:xfrm>
            <a:off x="533400" y="1447800"/>
            <a:ext cx="8305800" cy="449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 algn="l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Arial" charset="0"/>
              </a:rPr>
              <a:t>Describe the possible unfolding of world war in 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</a:rPr>
              <a:t>2017. </a:t>
            </a:r>
            <a:r>
              <a:rPr lang="en-US" sz="2400" dirty="0">
                <a:solidFill>
                  <a:schemeClr val="tx1"/>
                </a:solidFill>
                <a:latin typeface="Arial" charset="0"/>
              </a:rPr>
              <a:t>Brief the president of the USA.</a:t>
            </a:r>
          </a:p>
          <a:p>
            <a:pPr marL="514350" indent="-514350" algn="l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Arial" charset="0"/>
              </a:rPr>
              <a:t>Three steps minimum in the unfolding of war events.</a:t>
            </a:r>
          </a:p>
          <a:p>
            <a:pPr marL="514350" indent="-514350" algn="l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Arial" charset="0"/>
              </a:rPr>
              <a:t>Three sources minimum to back up your analysis.</a:t>
            </a:r>
          </a:p>
          <a:p>
            <a:pPr marL="514350" indent="-514350" algn="l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Arial" charset="0"/>
              </a:rPr>
              <a:t>Include alliances with at least three allied coalition members in each alliance.</a:t>
            </a:r>
          </a:p>
          <a:p>
            <a:pPr marL="514350" indent="-514350" algn="l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Arial" charset="0"/>
              </a:rPr>
              <a:t>Include three specific references to World War I to help the president compare situations, past and present.</a:t>
            </a:r>
          </a:p>
          <a:p>
            <a:pPr marL="514350" indent="-514350" algn="l">
              <a:buFontTx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Arial" charset="0"/>
              </a:rPr>
              <a:t>Use all resources available to you for research or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47102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7445" y="1820333"/>
            <a:ext cx="8077200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71500" indent="-571500">
              <a:buFont typeface="Arial"/>
              <a:buChar char="•"/>
              <a:defRPr/>
            </a:pPr>
            <a:r>
              <a:rPr lang="en-US" sz="3200" dirty="0" smtClean="0"/>
              <a:t>Serbs </a:t>
            </a:r>
            <a:r>
              <a:rPr lang="en-US" sz="3200" dirty="0"/>
              <a:t>killed the archduke.</a:t>
            </a:r>
          </a:p>
          <a:p>
            <a:pPr marL="571500" indent="-571500">
              <a:buFont typeface="Arial"/>
              <a:buChar char="•"/>
              <a:defRPr/>
            </a:pPr>
            <a:r>
              <a:rPr lang="en-US" sz="3200" dirty="0"/>
              <a:t>Austro-Hungary declared </a:t>
            </a:r>
            <a:r>
              <a:rPr lang="en-US" sz="3200" dirty="0" smtClean="0"/>
              <a:t>war against Serbia.</a:t>
            </a:r>
            <a:endParaRPr lang="en-US" sz="3200" dirty="0"/>
          </a:p>
          <a:p>
            <a:pPr marL="571500" indent="-571500">
              <a:buFont typeface="Arial"/>
              <a:buChar char="•"/>
              <a:defRPr/>
            </a:pPr>
            <a:r>
              <a:rPr lang="en-US" sz="3200" dirty="0"/>
              <a:t>Russia mobilized </a:t>
            </a:r>
            <a:r>
              <a:rPr lang="en-US" sz="3200" dirty="0" smtClean="0"/>
              <a:t>troops to defend Serbia.</a:t>
            </a:r>
          </a:p>
          <a:p>
            <a:pPr marL="571500" indent="-571500">
              <a:buFont typeface="Arial"/>
              <a:buChar char="•"/>
              <a:defRPr/>
            </a:pPr>
            <a:r>
              <a:rPr lang="en-US" sz="3200" dirty="0"/>
              <a:t>Germany declared war against Russia.</a:t>
            </a:r>
          </a:p>
          <a:p>
            <a:pPr marL="571500" indent="-571500">
              <a:buFont typeface="Arial"/>
              <a:buChar char="•"/>
              <a:defRPr/>
            </a:pPr>
            <a:r>
              <a:rPr lang="en-US" sz="3200" dirty="0"/>
              <a:t>Germany charged toward France through Belgium. (Von </a:t>
            </a:r>
            <a:r>
              <a:rPr lang="en-US" sz="3200" dirty="0" err="1"/>
              <a:t>Schlieffen</a:t>
            </a:r>
            <a:r>
              <a:rPr lang="en-US" sz="3200" dirty="0"/>
              <a:t> Plan</a:t>
            </a:r>
            <a:r>
              <a:rPr lang="en-US" sz="3200" dirty="0" smtClean="0"/>
              <a:t>)</a:t>
            </a:r>
          </a:p>
          <a:p>
            <a:pPr marL="571500" indent="-571500">
              <a:buFont typeface="Arial"/>
              <a:buChar char="•"/>
              <a:defRPr/>
            </a:pPr>
            <a:r>
              <a:rPr lang="en-US" sz="3200" dirty="0" smtClean="0"/>
              <a:t>Britain had treaty with Belgium.</a:t>
            </a:r>
            <a:endParaRPr lang="en-US" sz="3200" dirty="0"/>
          </a:p>
          <a:p>
            <a:pPr marL="571500" indent="-571500">
              <a:buFont typeface="Arial"/>
              <a:buChar char="•"/>
              <a:defRPr/>
            </a:pPr>
            <a:r>
              <a:rPr lang="en-US" sz="3200" dirty="0"/>
              <a:t>Britain declared war on Germany.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310443"/>
            <a:ext cx="8077200" cy="1128889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3600" dirty="0" smtClean="0">
                <a:solidFill>
                  <a:schemeClr val="tx1"/>
                </a:solidFill>
              </a:rPr>
              <a:t>What steps did the European nations take to cause World War I?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250" y="274638"/>
            <a:ext cx="8719500" cy="788404"/>
          </a:xfrm>
          <a:ln w="38100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/>
              <a:t>What were the major battles of World War I?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3640"/>
            <a:ext cx="8474550" cy="5644359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</a:t>
            </a:r>
            <a:r>
              <a:rPr lang="en-US" sz="3600" dirty="0"/>
              <a:t>Marne, 1914, </a:t>
            </a:r>
            <a:r>
              <a:rPr lang="en-US" sz="3600" dirty="0" smtClean="0"/>
              <a:t>1918—stalemate</a:t>
            </a:r>
          </a:p>
          <a:p>
            <a:r>
              <a:rPr lang="en-US" sz="3600" dirty="0"/>
              <a:t>Verdun, 1916—ten months; 1 million casualties</a:t>
            </a:r>
          </a:p>
          <a:p>
            <a:r>
              <a:rPr lang="en-US" sz="3600" dirty="0" smtClean="0"/>
              <a:t>The </a:t>
            </a:r>
            <a:r>
              <a:rPr lang="en-US" sz="3600" dirty="0"/>
              <a:t>Battles of Ypres 1914, 1915, </a:t>
            </a:r>
            <a:r>
              <a:rPr lang="en-US" sz="3600" dirty="0" smtClean="0"/>
              <a:t>1917—gas introduced</a:t>
            </a:r>
            <a:endParaRPr lang="en-US" sz="3600" dirty="0"/>
          </a:p>
          <a:p>
            <a:r>
              <a:rPr lang="en-US" sz="3600" dirty="0" smtClean="0"/>
              <a:t>The Somme Offensive, 1916—1 million casualties…Britain 57,000 day 1…20,000 </a:t>
            </a:r>
            <a:r>
              <a:rPr lang="en-US" sz="3600" i="1" dirty="0" smtClean="0"/>
              <a:t>dead</a:t>
            </a:r>
            <a:r>
              <a:rPr lang="en-US" sz="3600" dirty="0" smtClean="0"/>
              <a:t> day 1.</a:t>
            </a:r>
          </a:p>
          <a:p>
            <a:r>
              <a:rPr lang="en-US" sz="3600" dirty="0" err="1" smtClean="0"/>
              <a:t>Cambrai</a:t>
            </a:r>
            <a:r>
              <a:rPr lang="en-US" sz="3600" dirty="0"/>
              <a:t>, </a:t>
            </a:r>
            <a:r>
              <a:rPr lang="en-US" sz="3600" dirty="0" smtClean="0"/>
              <a:t>1917—tanks introduced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16776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 bwMode="auto">
          <a:xfrm>
            <a:off x="228600" y="0"/>
            <a:ext cx="8763000" cy="1371600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600">
                <a:latin typeface="Arial" charset="0"/>
              </a:rPr>
              <a:t>German U-Boats sank the British ship Lusitania (with 128 Americans killed)</a:t>
            </a:r>
          </a:p>
        </p:txBody>
      </p:sp>
      <p:pic>
        <p:nvPicPr>
          <p:cNvPr id="11266" name="Content Placeholder 3" descr="image_Lusitania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0" b="4170"/>
          <a:stretch>
            <a:fillRect/>
          </a:stretch>
        </p:blipFill>
        <p:spPr bwMode="auto">
          <a:xfrm>
            <a:off x="457200" y="1371600"/>
            <a:ext cx="8645525" cy="4754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556" y="199592"/>
            <a:ext cx="5136444" cy="63886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72198" y="4690831"/>
            <a:ext cx="245091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Did this cause the United States to enter the war?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2" descr="Telegraph cable system worldwide_early 20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25" y="742950"/>
            <a:ext cx="6635750" cy="537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</a:rPr>
              <a:t>World cable system</a:t>
            </a:r>
          </a:p>
        </p:txBody>
      </p:sp>
      <p:sp>
        <p:nvSpPr>
          <p:cNvPr id="12291" name="Rectangle 1"/>
          <p:cNvSpPr>
            <a:spLocks noChangeArrowheads="1"/>
          </p:cNvSpPr>
          <p:nvPr/>
        </p:nvSpPr>
        <p:spPr bwMode="auto">
          <a:xfrm>
            <a:off x="1524000" y="4953000"/>
            <a:ext cx="6172200" cy="9540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What is your opinion? Is this advanced or primitive?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World War I_2a_Zimmermann-telegramm-cod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63" y="169863"/>
            <a:ext cx="5272087" cy="65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</a:rPr>
              <a:t>Zimmerman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World War I_1e_Zimmermann-telegramm-decod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81100"/>
            <a:ext cx="4554538" cy="538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16467" y="38100"/>
            <a:ext cx="5867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Arial" charset="0"/>
              </a:rPr>
              <a:t>Zimmerman decoded</a:t>
            </a:r>
          </a:p>
        </p:txBody>
      </p:sp>
      <p:sp>
        <p:nvSpPr>
          <p:cNvPr id="16387" name="Line 5"/>
          <p:cNvSpPr>
            <a:spLocks noChangeShapeType="1"/>
          </p:cNvSpPr>
          <p:nvPr/>
        </p:nvSpPr>
        <p:spPr bwMode="auto">
          <a:xfrm flipV="1">
            <a:off x="516467" y="2850444"/>
            <a:ext cx="911577" cy="65475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Line 6"/>
          <p:cNvSpPr>
            <a:spLocks noChangeShapeType="1"/>
          </p:cNvSpPr>
          <p:nvPr/>
        </p:nvSpPr>
        <p:spPr bwMode="auto">
          <a:xfrm flipV="1">
            <a:off x="516466" y="3505200"/>
            <a:ext cx="1388533" cy="96802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H="1" flipV="1">
            <a:off x="5277556" y="2850444"/>
            <a:ext cx="1106311" cy="65475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82611" y="4527438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Did this cause the United States to enter the war?</a:t>
            </a:r>
            <a:endParaRPr lang="en-US" sz="2400" dirty="0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H="1" flipV="1">
            <a:off x="4724400" y="3505200"/>
            <a:ext cx="1106311" cy="65475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flipH="1" flipV="1">
            <a:off x="4991982" y="4807675"/>
            <a:ext cx="1106311" cy="65475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V="1">
            <a:off x="516466" y="6067777"/>
            <a:ext cx="1388533" cy="19755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89" y="143983"/>
            <a:ext cx="6528642" cy="67354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2143" y="825500"/>
            <a:ext cx="1068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Surface</a:t>
            </a:r>
          </a:p>
          <a:p>
            <a:r>
              <a:rPr lang="en-US" dirty="0" smtClean="0"/>
              <a:t>Inference</a:t>
            </a:r>
          </a:p>
          <a:p>
            <a:r>
              <a:rPr lang="en-US" dirty="0" smtClean="0"/>
              <a:t>Meaning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219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image_u-bo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95" y="1752600"/>
            <a:ext cx="6590882" cy="4223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eaLnBrk="1" hangingPunct="1"/>
            <a:r>
              <a:rPr lang="en-US" sz="1000">
                <a:solidFill>
                  <a:schemeClr val="bg1"/>
                </a:solidFill>
                <a:latin typeface="Arial" charset="0"/>
              </a:rPr>
              <a:t>U-Boats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195" y="113436"/>
            <a:ext cx="89158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Germany resumed unrestricted warfare in the open ocean. It sank six United States vessels.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010400" y="3423652"/>
            <a:ext cx="18937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Did this cause the United States to enter the war?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777" y="959557"/>
            <a:ext cx="7642545" cy="5132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/>
          </p:cNvSpPr>
          <p:nvPr>
            <p:ph type="ctrTitle"/>
          </p:nvPr>
        </p:nvSpPr>
        <p:spPr bwMode="auto">
          <a:xfrm>
            <a:off x="800431" y="414240"/>
            <a:ext cx="7772400" cy="817292"/>
          </a:xfr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charset="0"/>
              </a:rPr>
              <a:t>Warm Up</a:t>
            </a:r>
            <a:endParaRPr lang="en-US" dirty="0">
              <a:latin typeface="Arial" charset="0"/>
            </a:endParaRPr>
          </a:p>
        </p:txBody>
      </p:sp>
      <p:sp>
        <p:nvSpPr>
          <p:cNvPr id="3074" name="Subtitle 2"/>
          <p:cNvSpPr>
            <a:spLocks noGrp="1"/>
          </p:cNvSpPr>
          <p:nvPr>
            <p:ph type="subTitle" idx="1"/>
          </p:nvPr>
        </p:nvSpPr>
        <p:spPr bwMode="auto">
          <a:xfrm>
            <a:off x="606778" y="1426893"/>
            <a:ext cx="7851422" cy="470874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l"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Arial" charset="0"/>
              </a:rPr>
              <a:t>Explain Germany</a:t>
            </a:r>
            <a:r>
              <a:rPr lang="ja-JP" altLang="en-US" sz="3600" dirty="0">
                <a:solidFill>
                  <a:schemeClr val="tx1"/>
                </a:solidFill>
                <a:latin typeface="Arial" charset="0"/>
              </a:rPr>
              <a:t>’</a:t>
            </a:r>
            <a:r>
              <a:rPr lang="en-US" altLang="ja-JP" sz="3600" dirty="0">
                <a:solidFill>
                  <a:schemeClr val="tx1"/>
                </a:solidFill>
                <a:latin typeface="Arial" charset="0"/>
              </a:rPr>
              <a:t>s point of view about the world situation prior to the start of the Great War.</a:t>
            </a:r>
          </a:p>
          <a:p>
            <a:pPr algn="l"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Arial" charset="0"/>
              </a:rPr>
              <a:t>What did Germany want?</a:t>
            </a:r>
          </a:p>
          <a:p>
            <a:pPr algn="l">
              <a:buFont typeface="Arial"/>
              <a:buChar char="•"/>
            </a:pPr>
            <a:r>
              <a:rPr lang="en-US" sz="3600" dirty="0">
                <a:solidFill>
                  <a:schemeClr val="tx1"/>
                </a:solidFill>
                <a:latin typeface="Arial" charset="0"/>
              </a:rPr>
              <a:t>What did Germany fear?</a:t>
            </a:r>
            <a:endParaRPr lang="en-US" sz="3600" dirty="0" smtClean="0">
              <a:solidFill>
                <a:schemeClr val="tx1"/>
              </a:solidFill>
              <a:latin typeface="Arial" charset="0"/>
            </a:endParaRPr>
          </a:p>
          <a:p>
            <a:pPr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Arial" charset="0"/>
              </a:rPr>
              <a:t>Name the member nations in the Entente.</a:t>
            </a:r>
          </a:p>
          <a:p>
            <a:pPr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  <a:latin typeface="Arial" charset="0"/>
              </a:rPr>
              <a:t>Name the Central Powers.</a:t>
            </a:r>
            <a:endParaRPr lang="en-US" sz="36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027"/>
          <p:cNvSpPr txBox="1">
            <a:spLocks noChangeArrowheads="1"/>
          </p:cNvSpPr>
          <p:nvPr/>
        </p:nvSpPr>
        <p:spPr bwMode="auto">
          <a:xfrm>
            <a:off x="1585806" y="1448926"/>
            <a:ext cx="3963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http://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=kZPiaSYmj_4</a:t>
            </a:r>
          </a:p>
        </p:txBody>
      </p:sp>
      <p:sp>
        <p:nvSpPr>
          <p:cNvPr id="20482" name="Text Box 1028"/>
          <p:cNvSpPr txBox="1">
            <a:spLocks noChangeArrowheads="1"/>
          </p:cNvSpPr>
          <p:nvPr/>
        </p:nvSpPr>
        <p:spPr bwMode="auto">
          <a:xfrm>
            <a:off x="1094581" y="1026055"/>
            <a:ext cx="19827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Combat in World War I</a:t>
            </a:r>
          </a:p>
        </p:txBody>
      </p:sp>
      <p:sp>
        <p:nvSpPr>
          <p:cNvPr id="20483" name="Text Box 1029"/>
          <p:cNvSpPr txBox="1">
            <a:spLocks noChangeArrowheads="1"/>
          </p:cNvSpPr>
          <p:nvPr/>
        </p:nvSpPr>
        <p:spPr bwMode="auto">
          <a:xfrm>
            <a:off x="1286691" y="3899364"/>
            <a:ext cx="1793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Flight in World War I</a:t>
            </a:r>
          </a:p>
        </p:txBody>
      </p:sp>
      <p:sp>
        <p:nvSpPr>
          <p:cNvPr id="20484" name="Text Box 1030"/>
          <p:cNvSpPr txBox="1">
            <a:spLocks noChangeArrowheads="1"/>
          </p:cNvSpPr>
          <p:nvPr/>
        </p:nvSpPr>
        <p:spPr bwMode="auto">
          <a:xfrm>
            <a:off x="1585806" y="4204164"/>
            <a:ext cx="38846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http://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=B4T7Mrju7jc</a:t>
            </a:r>
          </a:p>
        </p:txBody>
      </p:sp>
      <p:sp>
        <p:nvSpPr>
          <p:cNvPr id="20486" name="Text Box 1032"/>
          <p:cNvSpPr txBox="1">
            <a:spLocks noChangeArrowheads="1"/>
          </p:cNvSpPr>
          <p:nvPr/>
        </p:nvSpPr>
        <p:spPr bwMode="auto">
          <a:xfrm>
            <a:off x="1286691" y="4508964"/>
            <a:ext cx="19904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U</a:t>
            </a:r>
            <a:r>
              <a:rPr lang="en-US" dirty="0" smtClean="0"/>
              <a:t>-boats in World War I</a:t>
            </a:r>
            <a:endParaRPr lang="en-US" dirty="0"/>
          </a:p>
        </p:txBody>
      </p:sp>
      <p:sp>
        <p:nvSpPr>
          <p:cNvPr id="20487" name="Rectangle 103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176940"/>
            <a:ext cx="7772400" cy="71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</a:rPr>
              <a:t>Video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81924" y="2854913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Harlem Hell Fighters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94225" y="2123058"/>
            <a:ext cx="6357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www.history.com</a:t>
            </a:r>
            <a:r>
              <a:rPr lang="en-US" dirty="0"/>
              <a:t>/topics/world-war-</a:t>
            </a:r>
            <a:r>
              <a:rPr lang="en-US" dirty="0" err="1"/>
              <a:t>i</a:t>
            </a:r>
            <a:r>
              <a:rPr lang="en-US" dirty="0"/>
              <a:t>/battle-of-the-</a:t>
            </a:r>
            <a:r>
              <a:rPr lang="en-US" dirty="0" err="1"/>
              <a:t>somme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94581" y="1753726"/>
            <a:ext cx="2235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Somme Offensive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94225" y="4847720"/>
            <a:ext cx="489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=RCrzaC4aLPg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8811" y="3224245"/>
            <a:ext cx="8247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www.history.com</a:t>
            </a:r>
            <a:r>
              <a:rPr lang="en-US" dirty="0"/>
              <a:t>/topics/world-war-</a:t>
            </a:r>
            <a:r>
              <a:rPr lang="en-US" dirty="0" err="1"/>
              <a:t>i</a:t>
            </a:r>
            <a:r>
              <a:rPr lang="en-US" dirty="0"/>
              <a:t>/world-war-</a:t>
            </a:r>
            <a:r>
              <a:rPr lang="en-US" dirty="0" err="1"/>
              <a:t>i</a:t>
            </a:r>
            <a:r>
              <a:rPr lang="en-US" dirty="0"/>
              <a:t>-history/videos/the-</a:t>
            </a:r>
            <a:r>
              <a:rPr lang="en-US" dirty="0" err="1"/>
              <a:t>harlem</a:t>
            </a:r>
            <a:r>
              <a:rPr lang="en-US" dirty="0"/>
              <a:t>-</a:t>
            </a:r>
            <a:r>
              <a:rPr lang="en-US" dirty="0" err="1"/>
              <a:t>hellfighters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81924" y="6110111"/>
            <a:ext cx="4897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www.youtube.com/watch?v</a:t>
            </a:r>
            <a:r>
              <a:rPr lang="en-US" dirty="0" smtClean="0"/>
              <a:t>=-Tv5gBa9DQs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81924" y="5740779"/>
            <a:ext cx="1963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Somme with music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8111"/>
            <a:ext cx="7772400" cy="1470025"/>
          </a:xfrm>
          <a:ln w="38100" cmpd="sng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Please read and take notes in your composition book. BBO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70666"/>
            <a:ext cx="7772400" cy="3795889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Our Documents:</a:t>
            </a:r>
          </a:p>
          <a:p>
            <a:pPr algn="l"/>
            <a:r>
              <a:rPr lang="en-US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Zimmerman </a:t>
            </a:r>
            <a:r>
              <a:rPr lang="en-US" sz="3600" dirty="0" smtClean="0">
                <a:ln w="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Times New Roman"/>
                <a:cs typeface="Times New Roman"/>
              </a:rPr>
              <a:t>Telegram</a:t>
            </a:r>
            <a:r>
              <a:rPr lang="en-US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   144</a:t>
            </a:r>
          </a:p>
          <a:p>
            <a:pPr algn="l"/>
            <a:r>
              <a:rPr lang="en-US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Wilson’s Address to Congress 146</a:t>
            </a:r>
          </a:p>
          <a:p>
            <a:pPr algn="l"/>
            <a:r>
              <a:rPr lang="en-US" sz="36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Wilson’s Fourteen Points  149</a:t>
            </a:r>
            <a:endParaRPr lang="en-US" sz="36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2562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Show </a:t>
            </a:r>
            <a:r>
              <a:rPr lang="en-US" dirty="0" err="1" smtClean="0"/>
              <a:t>khanacademy</a:t>
            </a:r>
            <a:r>
              <a:rPr lang="en-US" dirty="0" smtClean="0"/>
              <a:t> clip—the status of Europe before WWI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</a:t>
            </a:r>
            <a:r>
              <a:rPr lang="en-US" dirty="0" err="1" smtClean="0"/>
              <a:t>IyoUWRAharQ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show battle of the </a:t>
            </a:r>
            <a:r>
              <a:rPr lang="en-US" dirty="0" err="1" smtClean="0"/>
              <a:t>somme</a:t>
            </a:r>
            <a:r>
              <a:rPr lang="en-US" dirty="0" smtClean="0"/>
              <a:t> video clip  July to November 1916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=-Tv5gBa9DQs&amp;feature=related</a:t>
            </a:r>
          </a:p>
          <a:p>
            <a:r>
              <a:rPr lang="en-US" dirty="0" smtClean="0"/>
              <a:t>this is footage from battle of the Somme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/>
          <p:cNvSpPr>
            <a:spLocks noGrp="1"/>
          </p:cNvSpPr>
          <p:nvPr>
            <p:ph type="ctrTitle"/>
          </p:nvPr>
        </p:nvSpPr>
        <p:spPr bwMode="auto">
          <a:xfrm>
            <a:off x="914400" y="609600"/>
            <a:ext cx="7772400" cy="803023"/>
          </a:xfr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" charset="0"/>
              </a:rPr>
              <a:t>Do Now</a:t>
            </a:r>
          </a:p>
        </p:txBody>
      </p:sp>
      <p:sp>
        <p:nvSpPr>
          <p:cNvPr id="4098" name="Subtitle 2"/>
          <p:cNvSpPr>
            <a:spLocks noGrp="1"/>
          </p:cNvSpPr>
          <p:nvPr>
            <p:ph type="subTitle" idx="1"/>
          </p:nvPr>
        </p:nvSpPr>
        <p:spPr bwMode="auto">
          <a:xfrm>
            <a:off x="838200" y="1585634"/>
            <a:ext cx="7620000" cy="405059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l"/>
            <a:r>
              <a:rPr lang="en-US" sz="3600" dirty="0">
                <a:solidFill>
                  <a:schemeClr val="tx1"/>
                </a:solidFill>
                <a:latin typeface="Arial" charset="0"/>
              </a:rPr>
              <a:t>How does technology affect the attitude about going to war?</a:t>
            </a:r>
          </a:p>
          <a:p>
            <a:pPr algn="l"/>
            <a:endParaRPr lang="en-US" sz="3600" dirty="0" smtClean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3600" dirty="0" smtClean="0">
                <a:solidFill>
                  <a:schemeClr val="tx1"/>
                </a:solidFill>
                <a:latin typeface="Arial" charset="0"/>
              </a:rPr>
              <a:t>Identify </a:t>
            </a:r>
            <a:r>
              <a:rPr lang="en-US" sz="3600" dirty="0">
                <a:solidFill>
                  <a:schemeClr val="tx1"/>
                </a:solidFill>
                <a:latin typeface="Arial" charset="0"/>
              </a:rPr>
              <a:t>technologies that might shape war thinking:</a:t>
            </a:r>
          </a:p>
          <a:p>
            <a:pPr algn="l"/>
            <a:r>
              <a:rPr lang="en-US" sz="3600" dirty="0" smtClean="0">
                <a:solidFill>
                  <a:schemeClr val="tx1"/>
                </a:solidFill>
                <a:latin typeface="Arial" charset="0"/>
              </a:rPr>
              <a:t>	1914</a:t>
            </a:r>
            <a:endParaRPr lang="en-US" sz="3600" dirty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3600" dirty="0" smtClean="0">
                <a:solidFill>
                  <a:schemeClr val="tx1"/>
                </a:solidFill>
                <a:latin typeface="Arial" charset="0"/>
              </a:rPr>
              <a:t>	2017</a:t>
            </a:r>
          </a:p>
          <a:p>
            <a:endParaRPr lang="en-US" sz="36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/>
          <p:cNvSpPr>
            <a:spLocks noGrp="1"/>
          </p:cNvSpPr>
          <p:nvPr>
            <p:ph type="ctrTitle"/>
          </p:nvPr>
        </p:nvSpPr>
        <p:spPr bwMode="auto">
          <a:xfrm>
            <a:off x="914400" y="609600"/>
            <a:ext cx="7772400" cy="803023"/>
          </a:xfr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charset="0"/>
              </a:rPr>
              <a:t>Warm Up</a:t>
            </a:r>
            <a:endParaRPr lang="en-US" dirty="0">
              <a:latin typeface="Arial" charset="0"/>
            </a:endParaRPr>
          </a:p>
        </p:txBody>
      </p:sp>
      <p:sp>
        <p:nvSpPr>
          <p:cNvPr id="4098" name="Subtitle 2"/>
          <p:cNvSpPr>
            <a:spLocks noGrp="1"/>
          </p:cNvSpPr>
          <p:nvPr>
            <p:ph type="subTitle" idx="1"/>
          </p:nvPr>
        </p:nvSpPr>
        <p:spPr bwMode="auto">
          <a:xfrm>
            <a:off x="838200" y="1585634"/>
            <a:ext cx="7620000" cy="505492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Why do some historians say that the Treaty of Versailles was one of the core reasons for the start of World War II?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What could the victorious allies have done to change this situation?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What did the United States do after World War II?</a:t>
            </a:r>
          </a:p>
          <a:p>
            <a:endParaRPr lang="en-US" dirty="0" smtClean="0">
              <a:solidFill>
                <a:schemeClr val="tx1"/>
              </a:solidFill>
              <a:latin typeface="Arial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Can human beings learn from history?</a:t>
            </a: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93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2"/>
          <p:cNvSpPr txBox="1">
            <a:spLocks noChangeArrowheads="1"/>
          </p:cNvSpPr>
          <p:nvPr/>
        </p:nvSpPr>
        <p:spPr bwMode="auto">
          <a:xfrm>
            <a:off x="838200" y="1524000"/>
            <a:ext cx="7772400" cy="507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sz="3600" b="1" dirty="0" smtClean="0"/>
              <a:t>Militarism</a:t>
            </a:r>
            <a:r>
              <a:rPr lang="en-US" sz="3600" dirty="0" smtClean="0"/>
              <a:t>. Nations developed military power.</a:t>
            </a:r>
          </a:p>
          <a:p>
            <a:pPr eaLnBrk="1" hangingPunct="1">
              <a:buFontTx/>
              <a:buAutoNum type="arabicPeriod"/>
            </a:pPr>
            <a:r>
              <a:rPr lang="en-US" sz="3600" b="1" dirty="0" smtClean="0"/>
              <a:t>Alliances. </a:t>
            </a:r>
            <a:r>
              <a:rPr lang="en-US" sz="3600" dirty="0" smtClean="0"/>
              <a:t>Nations formed</a:t>
            </a:r>
            <a:r>
              <a:rPr lang="en-US" sz="3600" i="1" dirty="0" smtClean="0"/>
              <a:t> secret </a:t>
            </a:r>
            <a:r>
              <a:rPr lang="en-US" sz="3600" dirty="0" smtClean="0"/>
              <a:t>alliances.</a:t>
            </a:r>
            <a:endParaRPr lang="en-US" altLang="ja-JP" sz="3600" dirty="0" smtClean="0"/>
          </a:p>
          <a:p>
            <a:pPr eaLnBrk="1" hangingPunct="1">
              <a:buFontTx/>
              <a:buAutoNum type="arabicPeriod"/>
            </a:pPr>
            <a:r>
              <a:rPr lang="en-US" sz="3600" b="1" dirty="0" smtClean="0"/>
              <a:t>Imperialism</a:t>
            </a:r>
            <a:r>
              <a:rPr lang="en-US" sz="3600" dirty="0"/>
              <a:t>. All the great powers wanted empires</a:t>
            </a:r>
            <a:r>
              <a:rPr lang="en-US" sz="3600" dirty="0" smtClean="0"/>
              <a:t>.</a:t>
            </a:r>
          </a:p>
          <a:p>
            <a:pPr eaLnBrk="1" hangingPunct="1">
              <a:buFontTx/>
              <a:buAutoNum type="arabicPeriod"/>
            </a:pPr>
            <a:r>
              <a:rPr lang="en-US" sz="3600" b="1" dirty="0" smtClean="0"/>
              <a:t>Nationalism</a:t>
            </a:r>
            <a:r>
              <a:rPr lang="en-US" sz="3600" b="1" dirty="0"/>
              <a:t>. </a:t>
            </a:r>
            <a:r>
              <a:rPr lang="en-US" sz="3600" dirty="0" smtClean="0"/>
              <a:t>Serbia, and others, wanted independence. </a:t>
            </a:r>
          </a:p>
          <a:p>
            <a:pPr eaLnBrk="1" hangingPunct="1"/>
            <a:r>
              <a:rPr lang="en-US" sz="3600" dirty="0" smtClean="0"/>
              <a:t>	</a:t>
            </a:r>
            <a:r>
              <a:rPr lang="en-US" sz="2400" dirty="0" smtClean="0"/>
              <a:t>Remember MAIN “main causes of WWI”</a:t>
            </a:r>
            <a:endParaRPr lang="en-US" sz="2400" dirty="0"/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381000"/>
            <a:ext cx="8001000" cy="990600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Arial" charset="0"/>
              </a:rPr>
              <a:t>What caused World War I 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9563"/>
            <a:ext cx="8623300" cy="654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Opponents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Entente Cordiale</a:t>
            </a:r>
            <a:r>
              <a:rPr lang="is-IS" sz="3600" dirty="0" smtClean="0"/>
              <a:t>…</a:t>
            </a:r>
            <a:r>
              <a:rPr lang="en-US" sz="3600" dirty="0" smtClean="0"/>
              <a:t>Triple Entente</a:t>
            </a:r>
            <a:r>
              <a:rPr lang="is-IS" sz="3600" dirty="0" smtClean="0"/>
              <a:t>…Allies</a:t>
            </a:r>
          </a:p>
          <a:p>
            <a:pPr marL="0" indent="0">
              <a:buNone/>
            </a:pPr>
            <a:r>
              <a:rPr lang="is-IS" sz="3600" dirty="0"/>
              <a:t>	</a:t>
            </a:r>
            <a:r>
              <a:rPr lang="is-IS" sz="3600" dirty="0" smtClean="0"/>
              <a:t>	Britain, France, Russia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Triple Alliance</a:t>
            </a:r>
            <a:r>
              <a:rPr lang="is-IS" sz="3600" dirty="0" smtClean="0"/>
              <a:t>…</a:t>
            </a:r>
            <a:r>
              <a:rPr lang="en-US" sz="3600" dirty="0" smtClean="0"/>
              <a:t>Central Powers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smtClean="0"/>
              <a:t>	Germany, Austria-Hungary, Ottoman    Empire (Turkey)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Italy began with Central, shifted to Allies</a:t>
            </a:r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751246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358" y="1826126"/>
            <a:ext cx="875230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/>
              <a:buChar char="•"/>
              <a:defRPr/>
            </a:pPr>
            <a:r>
              <a:rPr lang="en-US" sz="3200" dirty="0" smtClean="0"/>
              <a:t>They </a:t>
            </a:r>
            <a:r>
              <a:rPr lang="en-US" sz="3200" dirty="0"/>
              <a:t>desired larger empires. Who had biggest? Who on the rise?</a:t>
            </a:r>
          </a:p>
          <a:p>
            <a:pPr marL="571500" indent="-571500">
              <a:buFont typeface="Arial"/>
              <a:buChar char="•"/>
              <a:defRPr/>
            </a:pPr>
            <a:r>
              <a:rPr lang="en-US" sz="3200" dirty="0"/>
              <a:t>They feared the rise of other empires. Who feared most</a:t>
            </a:r>
            <a:r>
              <a:rPr lang="en-US" sz="3200" dirty="0" smtClean="0"/>
              <a:t>?----- </a:t>
            </a:r>
            <a:r>
              <a:rPr lang="en-US" sz="3200" dirty="0"/>
              <a:t>Who was “dying</a:t>
            </a:r>
            <a:r>
              <a:rPr lang="en-US" sz="3200" dirty="0" smtClean="0"/>
              <a:t>” of “old age”?</a:t>
            </a:r>
            <a:endParaRPr lang="en-US" sz="3200" dirty="0"/>
          </a:p>
          <a:p>
            <a:pPr marL="571500" indent="-571500">
              <a:buFont typeface="Arial"/>
              <a:buChar char="•"/>
              <a:defRPr/>
            </a:pPr>
            <a:r>
              <a:rPr lang="en-US" sz="3200" dirty="0"/>
              <a:t>Some wanted independence </a:t>
            </a:r>
            <a:r>
              <a:rPr lang="en-US" sz="3200" i="1" dirty="0"/>
              <a:t>and</a:t>
            </a:r>
            <a:r>
              <a:rPr lang="en-US" sz="3200" dirty="0"/>
              <a:t> more power. Who? When? Where? </a:t>
            </a:r>
          </a:p>
          <a:p>
            <a:pPr marL="571500" indent="-571500">
              <a:buFont typeface="Arial"/>
              <a:buChar char="•"/>
              <a:defRPr/>
            </a:pPr>
            <a:r>
              <a:rPr lang="en-US" sz="3200" dirty="0"/>
              <a:t>They </a:t>
            </a:r>
            <a:r>
              <a:rPr lang="en-US" sz="3200" dirty="0" smtClean="0"/>
              <a:t>developed enhanced technologies. </a:t>
            </a:r>
            <a:r>
              <a:rPr lang="en-US" sz="3200" dirty="0"/>
              <a:t>What were these technologies?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263358" y="213894"/>
            <a:ext cx="8763000" cy="1371600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600" dirty="0"/>
              <a:t>What steps did the Europeans nations take to cause World War I?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10348</TotalTime>
  <Words>787</Words>
  <Application>Microsoft Macintosh PowerPoint</Application>
  <PresentationFormat>On-screen Show (4:3)</PresentationFormat>
  <Paragraphs>103</Paragraphs>
  <Slides>21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Advise the President of the USA</vt:lpstr>
      <vt:lpstr>Warm Up</vt:lpstr>
      <vt:lpstr>Videos</vt:lpstr>
      <vt:lpstr>Do Now</vt:lpstr>
      <vt:lpstr>Warm Up</vt:lpstr>
      <vt:lpstr>What caused World War I ?</vt:lpstr>
      <vt:lpstr>PowerPoint Presentation</vt:lpstr>
      <vt:lpstr>Opponents</vt:lpstr>
      <vt:lpstr>PowerPoint Presentation</vt:lpstr>
      <vt:lpstr>PowerPoint Presentation</vt:lpstr>
      <vt:lpstr>What were the major battles of World War I?</vt:lpstr>
      <vt:lpstr>German U-Boats sank the British ship Lusitania (with 128 Americans killed)</vt:lpstr>
      <vt:lpstr>PowerPoint Presentation</vt:lpstr>
      <vt:lpstr>World cable system</vt:lpstr>
      <vt:lpstr>Zimmerman</vt:lpstr>
      <vt:lpstr>Zimmerman decoded</vt:lpstr>
      <vt:lpstr>PowerPoint Presentation</vt:lpstr>
      <vt:lpstr>U-Boats</vt:lpstr>
      <vt:lpstr>PowerPoint Presentation</vt:lpstr>
      <vt:lpstr>Video</vt:lpstr>
      <vt:lpstr>Please read and take notes in your composition book. BBO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134</cp:revision>
  <dcterms:created xsi:type="dcterms:W3CDTF">2017-12-08T14:43:40Z</dcterms:created>
  <dcterms:modified xsi:type="dcterms:W3CDTF">2017-12-11T03:05:05Z</dcterms:modified>
</cp:coreProperties>
</file>